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notesMasterIdLst>
    <p:notesMasterId r:id="rId38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7" r:id="rId10"/>
    <p:sldId id="292" r:id="rId11"/>
    <p:sldId id="294" r:id="rId12"/>
    <p:sldId id="270" r:id="rId13"/>
    <p:sldId id="304" r:id="rId14"/>
    <p:sldId id="271" r:id="rId15"/>
    <p:sldId id="306" r:id="rId16"/>
    <p:sldId id="272" r:id="rId17"/>
    <p:sldId id="273" r:id="rId18"/>
    <p:sldId id="307" r:id="rId19"/>
    <p:sldId id="274" r:id="rId20"/>
    <p:sldId id="305" r:id="rId21"/>
    <p:sldId id="275" r:id="rId22"/>
    <p:sldId id="276" r:id="rId23"/>
    <p:sldId id="277" r:id="rId24"/>
    <p:sldId id="278" r:id="rId25"/>
    <p:sldId id="298" r:id="rId26"/>
    <p:sldId id="260" r:id="rId27"/>
    <p:sldId id="279" r:id="rId28"/>
    <p:sldId id="299" r:id="rId29"/>
    <p:sldId id="281" r:id="rId30"/>
    <p:sldId id="282" r:id="rId31"/>
    <p:sldId id="301" r:id="rId32"/>
    <p:sldId id="302" r:id="rId33"/>
    <p:sldId id="293" r:id="rId34"/>
    <p:sldId id="287" r:id="rId35"/>
    <p:sldId id="289" r:id="rId36"/>
    <p:sldId id="303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E0FF"/>
    <a:srgbClr val="1A2E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hdphoto1.wdp>
</file>

<file path=ppt/media/hdphoto2.wdp>
</file>

<file path=ppt/media/image1.png>
</file>

<file path=ppt/media/image10.gif>
</file>

<file path=ppt/media/image11.gif>
</file>

<file path=ppt/media/image12.jpeg>
</file>

<file path=ppt/media/image13.png>
</file>

<file path=ppt/media/image14.png>
</file>

<file path=ppt/media/image15.gif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gif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E82E1B-FCD0-4D2F-BAF8-C58EE6534EF9}" type="datetimeFigureOut">
              <a:rPr lang="en-US" smtClean="0"/>
              <a:t>9/27/2017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66D8C7-5B23-4C76-914C-048534CE1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451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Microsoft offered</a:t>
            </a:r>
            <a:r>
              <a:rPr lang="en-US" baseline="0" dirty="0" smtClean="0"/>
              <a:t> $500,000.00 and stock options, but Borland counter-offered. Finally Microsoft doubled their offer, and Anders was given a $1,000,000.00 signing bonus!!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BE2C3-A5FF-4EA7-940B-1B796B868F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233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main.js … from JavaScript to </a:t>
            </a:r>
            <a:r>
              <a:rPr lang="en-US" dirty="0" err="1" smtClean="0"/>
              <a:t>TypeScript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6D8C7-5B23-4C76-914C-048534CE17B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71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 smtClean="0">
                <a:solidFill>
                  <a:schemeClr val="tx1"/>
                </a:solidFill>
              </a:rPr>
              <a:t>TypeScript</a:t>
            </a:r>
            <a:r>
              <a:rPr lang="en-US" sz="1200" dirty="0" smtClean="0">
                <a:solidFill>
                  <a:schemeClr val="tx1"/>
                </a:solidFill>
              </a:rPr>
              <a:t> is a true superset, any and all JavaScript *.</a:t>
            </a:r>
            <a:r>
              <a:rPr lang="en-US" sz="1200" dirty="0" err="1" smtClean="0">
                <a:solidFill>
                  <a:schemeClr val="tx1"/>
                </a:solidFill>
              </a:rPr>
              <a:t>js</a:t>
            </a:r>
            <a:r>
              <a:rPr lang="en-US" sz="1200" dirty="0" smtClean="0">
                <a:solidFill>
                  <a:schemeClr val="tx1"/>
                </a:solidFill>
              </a:rPr>
              <a:t> files are valid </a:t>
            </a:r>
            <a:r>
              <a:rPr lang="en-US" sz="1200" dirty="0" err="1" smtClean="0">
                <a:solidFill>
                  <a:schemeClr val="tx1"/>
                </a:solidFill>
              </a:rPr>
              <a:t>TypeScript</a:t>
            </a:r>
            <a:endParaRPr lang="en-US" sz="1200" dirty="0" smtClean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BE2C3-A5FF-4EA7-940B-1B796B868F2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51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OSS is NOT</a:t>
            </a:r>
            <a:r>
              <a:rPr lang="en-US" baseline="0" dirty="0" smtClean="0"/>
              <a:t> the future of software… It is the NOW.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BE2C3-A5FF-4EA7-940B-1B796B868F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52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BBE2C3-A5FF-4EA7-940B-1B796B868F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394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Playground demo… </a:t>
            </a:r>
            <a:r>
              <a:rPr lang="en-US" dirty="0" err="1" smtClean="0"/>
              <a:t>enums</a:t>
            </a:r>
            <a:r>
              <a:rPr lang="en-US" dirty="0" smtClean="0"/>
              <a:t>, animals with generics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6D8C7-5B23-4C76-914C-048534CE17B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971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E700B27-DE4C-4B9E-BB11-B9027034A00F}" type="datetimeFigureOut">
              <a:rPr lang="en-US" smtClean="0"/>
              <a:pPr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4773076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4763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136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0172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6899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239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AAA073D-A903-47F8-8D16-77642FB0DF1F}" type="datetimeFigureOut">
              <a:rPr lang="en-US" smtClean="0"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254361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003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9/27/2017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4367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9/27/2017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0691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9/27/2017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84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665CEB-0076-4E37-B880-BCEA9784DE0A}" type="datetimeFigureOut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726477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149E5E-3896-4118-99A7-7B85668F1C5E}" type="datetimeFigureOut">
              <a:rPr lang="en-US" smtClean="0"/>
              <a:t>9/27/2017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71057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9/27/2017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46893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TypeScrip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hyperlink" Target="http://stackoverflow.com/users/2410379/david-pine" TargetMode="External"/><Relationship Id="rId12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linkedin.com/in/dpine" TargetMode="External"/><Relationship Id="rId11" Type="http://schemas.openxmlformats.org/officeDocument/2006/relationships/image" Target="../media/image6.png"/><Relationship Id="rId5" Type="http://schemas.openxmlformats.org/officeDocument/2006/relationships/hyperlink" Target="https://github.com/ievangelist" TargetMode="External"/><Relationship Id="rId15" Type="http://schemas.openxmlformats.org/officeDocument/2006/relationships/image" Target="../media/image9.png"/><Relationship Id="rId10" Type="http://schemas.openxmlformats.org/officeDocument/2006/relationships/image" Target="../media/image5.png"/><Relationship Id="rId4" Type="http://schemas.openxmlformats.org/officeDocument/2006/relationships/hyperlink" Target="http://davidpine.net/" TargetMode="External"/><Relationship Id="rId9" Type="http://schemas.openxmlformats.org/officeDocument/2006/relationships/image" Target="../media/image4.png"/><Relationship Id="rId14" Type="http://schemas.microsoft.com/office/2007/relationships/hdphoto" Target="../media/hdphoto2.wdp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B3E0FF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742" y="2423160"/>
            <a:ext cx="8381999" cy="201168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4198549"/>
            <a:ext cx="6831673" cy="1086237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B3E0FF"/>
                </a:solidFill>
              </a:rPr>
              <a:t>JavaScript Reimagined</a:t>
            </a:r>
            <a:endParaRPr lang="en-US" sz="2400" dirty="0">
              <a:solidFill>
                <a:srgbClr val="B3E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92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E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8998"/>
            <a:ext cx="12192000" cy="34671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2579688" y="842963"/>
            <a:ext cx="9612312" cy="1143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dirty="0" smtClean="0">
                <a:solidFill>
                  <a:srgbClr val="B3E0FF"/>
                </a:solidFill>
              </a:rPr>
              <a:t>DEMO</a:t>
            </a:r>
            <a:endParaRPr lang="en-US" sz="6600" dirty="0">
              <a:solidFill>
                <a:srgbClr val="B3E0FF"/>
              </a:solidFill>
            </a:endParaRPr>
          </a:p>
        </p:txBody>
      </p:sp>
      <p:pic>
        <p:nvPicPr>
          <p:cNvPr id="1026" name="Picture 2" descr="TS logo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719" y="4745819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175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3300" dirty="0" smtClean="0"/>
              <a:t>Why </a:t>
            </a:r>
            <a:r>
              <a:rPr lang="en-US" sz="3300" b="1" dirty="0" err="1" smtClean="0"/>
              <a:t>Type</a:t>
            </a:r>
            <a:r>
              <a:rPr lang="en-US" sz="3300" dirty="0" err="1" smtClean="0"/>
              <a:t>Script</a:t>
            </a:r>
            <a:r>
              <a:rPr lang="en-US" sz="3300" dirty="0" smtClean="0"/>
              <a:t>?</a:t>
            </a:r>
            <a:endParaRPr lang="en-US" sz="3300" dirty="0"/>
          </a:p>
        </p:txBody>
      </p:sp>
      <p:pic>
        <p:nvPicPr>
          <p:cNvPr id="2050" name="Picture 2" descr=" dance amazing wtf why how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833" y="803763"/>
            <a:ext cx="3850392" cy="53313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4864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128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 smtClean="0"/>
              <a:t>The feature gap</a:t>
            </a:r>
            <a:endParaRPr 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7232489" y="2710836"/>
            <a:ext cx="1573389" cy="1567341"/>
            <a:chOff x="8101855" y="2009972"/>
            <a:chExt cx="1604939" cy="2800010"/>
          </a:xfrm>
        </p:grpSpPr>
        <p:cxnSp>
          <p:nvCxnSpPr>
            <p:cNvPr id="105" name="Straight Connector 104"/>
            <p:cNvCxnSpPr/>
            <p:nvPr/>
          </p:nvCxnSpPr>
          <p:spPr>
            <a:xfrm flipH="1">
              <a:off x="8904325" y="2009972"/>
              <a:ext cx="3883" cy="1501336"/>
            </a:xfrm>
            <a:prstGeom prst="line">
              <a:avLst/>
            </a:prstGeom>
            <a:ln w="38100">
              <a:headEnd type="none"/>
              <a:tailEnd type="non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08" name="TextBox 107"/>
            <p:cNvSpPr txBox="1"/>
            <p:nvPr/>
          </p:nvSpPr>
          <p:spPr>
            <a:xfrm>
              <a:off x="8101855" y="3419295"/>
              <a:ext cx="1604939" cy="1390687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kern="0" dirty="0">
                  <a:latin typeface="Segoe UI"/>
                </a:rPr>
                <a:t>State of</a:t>
              </a:r>
              <a:br>
                <a:rPr lang="en-US" sz="1765" kern="0" dirty="0">
                  <a:latin typeface="Segoe UI"/>
                </a:rPr>
              </a:br>
              <a:r>
                <a:rPr lang="en-US" sz="1765" kern="0" dirty="0">
                  <a:latin typeface="Segoe UI"/>
                </a:rPr>
                <a:t>the art JS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410243" y="2733006"/>
            <a:ext cx="1428898" cy="1534783"/>
            <a:chOff x="6055494" y="1997231"/>
            <a:chExt cx="1457550" cy="2786423"/>
          </a:xfrm>
        </p:grpSpPr>
        <p:cxnSp>
          <p:nvCxnSpPr>
            <p:cNvPr id="121" name="Straight Connector 120"/>
            <p:cNvCxnSpPr/>
            <p:nvPr/>
          </p:nvCxnSpPr>
          <p:spPr>
            <a:xfrm>
              <a:off x="6788290" y="1997231"/>
              <a:ext cx="8742" cy="1494582"/>
            </a:xfrm>
            <a:prstGeom prst="line">
              <a:avLst/>
            </a:prstGeom>
            <a:ln w="38100">
              <a:solidFill>
                <a:schemeClr val="accent6"/>
              </a:solidFill>
              <a:headEnd type="none"/>
              <a:tailEnd type="non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22" name="TextBox 121"/>
            <p:cNvSpPr txBox="1"/>
            <p:nvPr/>
          </p:nvSpPr>
          <p:spPr>
            <a:xfrm>
              <a:off x="6055494" y="3370358"/>
              <a:ext cx="1457550" cy="1413296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kern="0" dirty="0">
                  <a:latin typeface="Segoe UI"/>
                </a:rPr>
                <a:t>State of server JS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164343" y="2696275"/>
            <a:ext cx="1425011" cy="1560448"/>
            <a:chOff x="1874070" y="2016284"/>
            <a:chExt cx="1453585" cy="2806196"/>
          </a:xfrm>
        </p:grpSpPr>
        <p:cxnSp>
          <p:nvCxnSpPr>
            <p:cNvPr id="109" name="Straight Connector 108"/>
            <p:cNvCxnSpPr/>
            <p:nvPr/>
          </p:nvCxnSpPr>
          <p:spPr>
            <a:xfrm>
              <a:off x="2600680" y="2016284"/>
              <a:ext cx="11286" cy="1501337"/>
            </a:xfrm>
            <a:prstGeom prst="line">
              <a:avLst/>
            </a:prstGeom>
            <a:ln w="38100">
              <a:solidFill>
                <a:schemeClr val="accent6"/>
              </a:solidFill>
              <a:headEnd type="none"/>
              <a:tailEnd type="non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23" name="TextBox 122"/>
            <p:cNvSpPr txBox="1"/>
            <p:nvPr/>
          </p:nvSpPr>
          <p:spPr>
            <a:xfrm>
              <a:off x="1874070" y="3422564"/>
              <a:ext cx="1453585" cy="1399916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kern="0" dirty="0">
                  <a:latin typeface="Segoe UI"/>
                </a:rPr>
                <a:t>State of</a:t>
              </a:r>
              <a:br>
                <a:rPr lang="en-US" sz="1765" kern="0" dirty="0">
                  <a:latin typeface="Segoe UI"/>
                </a:rPr>
              </a:br>
              <a:r>
                <a:rPr lang="en-US" sz="1765" kern="0" dirty="0">
                  <a:latin typeface="Segoe UI"/>
                </a:rPr>
                <a:t>web JS</a:t>
              </a:r>
            </a:p>
          </p:txBody>
        </p:sp>
      </p:grpSp>
      <p:grpSp>
        <p:nvGrpSpPr>
          <p:cNvPr id="159" name="Group 158"/>
          <p:cNvGrpSpPr/>
          <p:nvPr/>
        </p:nvGrpSpPr>
        <p:grpSpPr>
          <a:xfrm>
            <a:off x="2075106" y="4158713"/>
            <a:ext cx="8029406" cy="2027193"/>
            <a:chOff x="3598723" y="4747616"/>
            <a:chExt cx="8190412" cy="2067842"/>
          </a:xfrm>
        </p:grpSpPr>
        <p:sp>
          <p:nvSpPr>
            <p:cNvPr id="131" name="Right Brace 130"/>
            <p:cNvSpPr/>
            <p:nvPr/>
          </p:nvSpPr>
          <p:spPr>
            <a:xfrm rot="5400000">
              <a:off x="7546437" y="3909711"/>
              <a:ext cx="1052500" cy="3359643"/>
            </a:xfrm>
            <a:prstGeom prst="rightBrace">
              <a:avLst>
                <a:gd name="adj1" fmla="val 34297"/>
                <a:gd name="adj2" fmla="val 50000"/>
              </a:avLst>
            </a:prstGeom>
            <a:ln w="254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defTabSz="896386">
                <a:defRPr/>
              </a:pPr>
              <a:endParaRPr lang="en-US" sz="1765" kern="0" dirty="0">
                <a:solidFill>
                  <a:sysClr val="windowText" lastClr="000000"/>
                </a:solidFill>
                <a:latin typeface="Segoe UI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3598723" y="6187594"/>
              <a:ext cx="7568178" cy="627864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r"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2353" kern="0" dirty="0">
                  <a:latin typeface="Segoe UI"/>
                </a:rPr>
                <a:t>JavaScript feature gap </a:t>
              </a:r>
            </a:p>
          </p:txBody>
        </p:sp>
        <p:sp>
          <p:nvSpPr>
            <p:cNvPr id="144" name="Right Arrow 143"/>
            <p:cNvSpPr/>
            <p:nvPr/>
          </p:nvSpPr>
          <p:spPr bwMode="auto">
            <a:xfrm>
              <a:off x="4322674" y="4747616"/>
              <a:ext cx="1894614" cy="1069215"/>
            </a:xfrm>
            <a:prstGeom prst="rightArrow">
              <a:avLst/>
            </a:prstGeom>
            <a:solidFill>
              <a:srgbClr val="C000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>
                <a:defRPr/>
              </a:pPr>
              <a:r>
                <a:rPr lang="en-US" sz="1568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rPr>
                <a:t>Target</a:t>
              </a:r>
            </a:p>
            <a:p>
              <a:pPr algn="ctr" defTabSz="914038">
                <a:defRPr/>
              </a:pPr>
              <a:endParaRPr lang="en-US" sz="882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7" name="Left Arrow 146"/>
            <p:cNvSpPr/>
            <p:nvPr/>
          </p:nvSpPr>
          <p:spPr bwMode="auto">
            <a:xfrm>
              <a:off x="9947704" y="4747616"/>
              <a:ext cx="1841431" cy="1048319"/>
            </a:xfrm>
            <a:prstGeom prst="leftArrow">
              <a:avLst/>
            </a:prstGeom>
            <a:solidFill>
              <a:srgbClr val="107C1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89642" tIns="89642" rIns="33620" bIns="33620" rtlCol="0" anchor="b" anchorCtr="0"/>
            <a:lstStyle/>
            <a:p>
              <a:pPr algn="ctr" defTabSz="914038">
                <a:defRPr/>
              </a:pPr>
              <a:r>
                <a:rPr lang="en-US" sz="1568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rPr>
                <a:t>Productivity</a:t>
              </a:r>
            </a:p>
            <a:p>
              <a:pPr algn="ctr" defTabSz="914038">
                <a:defRPr/>
              </a:pPr>
              <a:endParaRPr lang="en-US" sz="784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1419171" y="1355724"/>
            <a:ext cx="10092296" cy="1729255"/>
            <a:chOff x="876569" y="415568"/>
            <a:chExt cx="10294668" cy="1763930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2560637" y="1784287"/>
              <a:ext cx="8610600" cy="0"/>
            </a:xfrm>
            <a:prstGeom prst="line">
              <a:avLst/>
            </a:prstGeom>
            <a:ln w="38100">
              <a:solidFill>
                <a:schemeClr val="tx1"/>
              </a:solidFill>
              <a:headEnd type="none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/>
            <p:cNvCxnSpPr/>
            <p:nvPr/>
          </p:nvCxnSpPr>
          <p:spPr>
            <a:xfrm>
              <a:off x="2702651" y="1327087"/>
              <a:ext cx="0" cy="457200"/>
            </a:xfrm>
            <a:prstGeom prst="line">
              <a:avLst/>
            </a:prstGeom>
            <a:ln w="381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>
              <a:off x="5680466" y="1338394"/>
              <a:ext cx="0" cy="457200"/>
            </a:xfrm>
            <a:prstGeom prst="line">
              <a:avLst/>
            </a:prstGeom>
            <a:ln w="381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8580438" y="1327087"/>
              <a:ext cx="0" cy="457200"/>
            </a:xfrm>
            <a:prstGeom prst="line">
              <a:avLst/>
            </a:prstGeom>
            <a:ln w="381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0246451" y="1327087"/>
              <a:ext cx="0" cy="457200"/>
            </a:xfrm>
            <a:prstGeom prst="line">
              <a:avLst/>
            </a:prstGeom>
            <a:ln w="381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9452783" y="1327087"/>
              <a:ext cx="0" cy="457200"/>
            </a:xfrm>
            <a:prstGeom prst="line">
              <a:avLst/>
            </a:prstGeom>
            <a:ln w="381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728054" y="1327087"/>
              <a:ext cx="0" cy="457200"/>
            </a:xfrm>
            <a:prstGeom prst="line">
              <a:avLst/>
            </a:prstGeom>
            <a:ln w="381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876569" y="1385434"/>
              <a:ext cx="1582715" cy="794064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r"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kern="0" dirty="0">
                  <a:latin typeface="Segoe UI"/>
                </a:rPr>
                <a:t>JavaScript</a:t>
              </a:r>
              <a:br>
                <a:rPr lang="en-US" sz="1765" kern="0" dirty="0">
                  <a:latin typeface="Segoe UI"/>
                </a:rPr>
              </a:br>
              <a:r>
                <a:rPr lang="en-US" sz="1765" kern="0" dirty="0">
                  <a:latin typeface="Segoe UI"/>
                </a:rPr>
                <a:t>Evolution</a:t>
              </a: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2348746" y="945553"/>
              <a:ext cx="762000" cy="51706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568" kern="0" dirty="0">
                  <a:latin typeface="Segoe UI"/>
                </a:rPr>
                <a:t>ES3</a:t>
              </a:r>
              <a:endParaRPr lang="en-US" sz="2353" kern="0" dirty="0">
                <a:latin typeface="Segoe UI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5303837" y="946087"/>
              <a:ext cx="762000" cy="51706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568" kern="0" dirty="0">
                  <a:latin typeface="Segoe UI"/>
                </a:rPr>
                <a:t>ES5</a:t>
              </a:r>
              <a:endParaRPr lang="en-US" sz="2353" kern="0" dirty="0">
                <a:latin typeface="Segoe UI"/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 rot="18302700">
              <a:off x="8189245" y="750297"/>
              <a:ext cx="1042103" cy="51706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568" kern="0" dirty="0">
                  <a:latin typeface="Segoe UI"/>
                </a:rPr>
                <a:t>ES2016</a:t>
              </a:r>
              <a:endParaRPr lang="en-US" sz="2353" kern="0" dirty="0">
                <a:latin typeface="Segoe UI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 rot="18302700">
              <a:off x="9096384" y="695139"/>
              <a:ext cx="1076208" cy="51706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568" kern="0" dirty="0">
                  <a:latin typeface="Segoe UI"/>
                </a:rPr>
                <a:t>ES2017</a:t>
              </a:r>
              <a:endParaRPr lang="en-US" sz="2353" kern="0" dirty="0">
                <a:latin typeface="Segoe UI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 rot="18302700">
              <a:off x="9939783" y="730155"/>
              <a:ext cx="1091308" cy="51706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568" kern="0" dirty="0">
                  <a:latin typeface="Segoe UI"/>
                </a:rPr>
                <a:t>ES2018</a:t>
              </a:r>
              <a:endParaRPr lang="en-US" sz="2353" kern="0" dirty="0">
                <a:latin typeface="Segoe UI"/>
              </a:endParaRPr>
            </a:p>
          </p:txBody>
        </p:sp>
        <p:sp>
          <p:nvSpPr>
            <p:cNvPr id="103" name="TextBox 102"/>
            <p:cNvSpPr txBox="1"/>
            <p:nvPr/>
          </p:nvSpPr>
          <p:spPr>
            <a:xfrm rot="18302700">
              <a:off x="7259539" y="720866"/>
              <a:ext cx="1113999" cy="517065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defTabSz="896386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568" kern="0" dirty="0">
                  <a:latin typeface="Segoe UI"/>
                </a:rPr>
                <a:t>ES2015</a:t>
              </a:r>
              <a:endParaRPr lang="en-US" sz="2353" kern="0" dirty="0">
                <a:latin typeface="Segoe U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9931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7.40741E-7 L 0.1142 0.00278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03" y="13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3.33333E-6 L 0.11146 -0.00371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73" y="-185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96296E-6 L 0.10951 -0.00208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69" y="-11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33333E-6 L 0.11458 0.00347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29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1881052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5) Compatibility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171700"/>
            <a:ext cx="9612727" cy="3615267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JavaScript is standardized through the ECMAScript standards, unfortunately not all browsers in use support all features of newer ECMAScript standards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ES6 / ES2015, ES2016, ES2017 or </a:t>
            </a:r>
            <a:r>
              <a:rPr lang="en-US" sz="3200" dirty="0" err="1" smtClean="0">
                <a:solidFill>
                  <a:schemeClr val="tx1"/>
                </a:solidFill>
              </a:rPr>
              <a:t>ESNext</a:t>
            </a:r>
            <a:r>
              <a:rPr lang="en-US" sz="3200" dirty="0" smtClean="0">
                <a:solidFill>
                  <a:schemeClr val="tx1"/>
                </a:solidFill>
              </a:rPr>
              <a:t> Features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Backwards compatible all the way </a:t>
            </a:r>
            <a:r>
              <a:rPr lang="en-US" sz="3200" smtClean="0">
                <a:solidFill>
                  <a:schemeClr val="tx1"/>
                </a:solidFill>
              </a:rPr>
              <a:t>to ES3</a:t>
            </a:r>
            <a:endParaRPr lang="en-US" sz="3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77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216275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4) Tooling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Language Service (First class citizen)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Documentation (</a:t>
            </a:r>
            <a:r>
              <a:rPr lang="en-US" sz="3200" dirty="0" err="1" smtClean="0">
                <a:solidFill>
                  <a:schemeClr val="tx1"/>
                </a:solidFill>
              </a:rPr>
              <a:t>JSDoc</a:t>
            </a:r>
            <a:r>
              <a:rPr lang="en-US" sz="3200" dirty="0" smtClean="0">
                <a:solidFill>
                  <a:schemeClr val="tx1"/>
                </a:solidFill>
              </a:rPr>
              <a:t>)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Statement / Code completion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Refactoring</a:t>
            </a:r>
            <a:endParaRPr lang="en-US" sz="3200" dirty="0">
              <a:solidFill>
                <a:schemeClr val="tx1"/>
              </a:solidFill>
            </a:endParaRPr>
          </a:p>
          <a:p>
            <a:r>
              <a:rPr lang="en-US" sz="3200" dirty="0" smtClean="0">
                <a:solidFill>
                  <a:schemeClr val="tx1"/>
                </a:solidFill>
              </a:rPr>
              <a:t>Not just Visual Studio / Code</a:t>
            </a:r>
          </a:p>
        </p:txBody>
      </p:sp>
    </p:spTree>
    <p:extLst>
      <p:ext uri="{BB962C8B-B14F-4D97-AF65-F5344CB8AC3E}">
        <p14:creationId xmlns:p14="http://schemas.microsoft.com/office/powerpoint/2010/main" val="2802735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 smtClean="0"/>
              <a:t>Supported Tooling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1034701" y="1900702"/>
            <a:ext cx="10122599" cy="4267754"/>
            <a:chOff x="584402" y="820837"/>
            <a:chExt cx="10122599" cy="4267754"/>
          </a:xfrm>
        </p:grpSpPr>
        <p:pic>
          <p:nvPicPr>
            <p:cNvPr id="3" name="Picture 7" descr="https://upload.wikimedia.org/wikipedia/commons/thumb/e/e4/Visual_Studio_2013_Logo.svg/990px-Visual_Studio_2013_Logo.svg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0962" y="820837"/>
              <a:ext cx="1227770" cy="12699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84353" y="3286005"/>
              <a:ext cx="1234378" cy="1234378"/>
            </a:xfrm>
            <a:prstGeom prst="rect">
              <a:avLst/>
            </a:prstGeom>
          </p:spPr>
        </p:pic>
        <p:pic>
          <p:nvPicPr>
            <p:cNvPr id="5" name="Picture 9" descr="http://static.grayghostvisuals.com/imgblog/st2-logo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86350" y="932890"/>
              <a:ext cx="1045829" cy="10458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12" descr="https://upload.wikimedia.org/wikipedia/commons/thumb/8/80/Atom_editor_logo.svg/1118px-Atom_editor_logo.svg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99797" y="1050174"/>
              <a:ext cx="885731" cy="8112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073377" y="3374660"/>
              <a:ext cx="1083060" cy="1057067"/>
            </a:xfrm>
            <a:prstGeom prst="rect">
              <a:avLst/>
            </a:prstGeom>
          </p:spPr>
        </p:pic>
        <p:pic>
          <p:nvPicPr>
            <p:cNvPr id="8" name="Picture 16" descr="http://s27.postimg.org/fgvlqyyb7/webstorm_logo_400x400.png"/>
            <p:cNvPicPr>
              <a:picLocks noChangeAspect="1" noChangeArrowheads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53147" y="1009058"/>
              <a:ext cx="893491" cy="893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18" descr="https://upload.wikimedia.org/wikipedia/commons/thumb/9/9f/Vimlogo.svg/605px-Vimlogo.svg.pn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80072" y="3482677"/>
              <a:ext cx="839640" cy="8410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0" descr="http://codesters.org/media/topics/emacs.png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11083" y="3446021"/>
              <a:ext cx="914343" cy="914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876698" y="2154332"/>
              <a:ext cx="1649688" cy="53405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dirty="0">
                  <a:latin typeface="Segoe UI"/>
                </a:rPr>
                <a:t>Visual Studio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798724" y="2154331"/>
              <a:ext cx="1621087" cy="53405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dirty="0">
                  <a:latin typeface="Segoe UI"/>
                </a:rPr>
                <a:t>Sublime Text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888974" y="2154330"/>
              <a:ext cx="907379" cy="53405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dirty="0">
                  <a:latin typeface="Segoe UI"/>
                </a:rPr>
                <a:t>Atom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292785" y="2154329"/>
              <a:ext cx="1414216" cy="53405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dirty="0" err="1">
                  <a:latin typeface="Segoe UI"/>
                </a:rPr>
                <a:t>WebStorm</a:t>
              </a:r>
              <a:endParaRPr lang="en-US" sz="1765" dirty="0">
                <a:latin typeface="Segoe UI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84402" y="4554535"/>
              <a:ext cx="2234283" cy="53405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dirty="0">
                  <a:latin typeface="Segoe UI"/>
                </a:rPr>
                <a:t>Visual Studio Code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089571" y="4552182"/>
              <a:ext cx="1039384" cy="53405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dirty="0">
                  <a:latin typeface="Segoe UI"/>
                </a:rPr>
                <a:t>Eclipse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874493" y="4549395"/>
              <a:ext cx="987525" cy="53405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dirty="0" err="1">
                  <a:latin typeface="Segoe UI"/>
                </a:rPr>
                <a:t>Emacs</a:t>
              </a:r>
              <a:endParaRPr lang="en-US" sz="1765" dirty="0">
                <a:latin typeface="Segoe UI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9623991" y="4549395"/>
              <a:ext cx="751802" cy="534056"/>
            </a:xfrm>
            <a:prstGeom prst="rect">
              <a:avLst/>
            </a:prstGeom>
            <a:noFill/>
          </p:spPr>
          <p:txBody>
            <a:bodyPr wrap="non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  <a:defRPr/>
              </a:pPr>
              <a:r>
                <a:rPr lang="en-US" sz="1765" dirty="0">
                  <a:latin typeface="Segoe UI"/>
                </a:rPr>
                <a:t>Vim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950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133696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3) Open 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View the inner workings (source code)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Post issue(s)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Propose new features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Contribute, be an OSS developer</a:t>
            </a:r>
          </a:p>
          <a:p>
            <a:endParaRPr lang="en-US" sz="3200" dirty="0" smtClean="0">
              <a:solidFill>
                <a:schemeClr val="tx1"/>
              </a:solidFill>
              <a:hlinkClick r:id="rId3"/>
            </a:endParaRPr>
          </a:p>
          <a:p>
            <a:r>
              <a:rPr lang="en-US" sz="3200" dirty="0" smtClean="0">
                <a:solidFill>
                  <a:schemeClr val="tx1"/>
                </a:solidFill>
                <a:hlinkClick r:id="rId3"/>
              </a:rPr>
              <a:t>https</a:t>
            </a:r>
            <a:r>
              <a:rPr lang="en-US" sz="3200" dirty="0">
                <a:solidFill>
                  <a:schemeClr val="tx1"/>
                </a:solidFill>
                <a:hlinkClick r:id="rId3"/>
              </a:rPr>
              <a:t>://</a:t>
            </a:r>
            <a:r>
              <a:rPr lang="en-US" sz="3200" dirty="0" smtClean="0">
                <a:solidFill>
                  <a:schemeClr val="tx1"/>
                </a:solidFill>
                <a:hlinkClick r:id="rId3"/>
              </a:rPr>
              <a:t>github.com/microsoft/TypeScript</a:t>
            </a:r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785" y="3875313"/>
            <a:ext cx="2524881" cy="2524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9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3300" dirty="0" smtClean="0"/>
              <a:t>Introduction     •     What     •     Why     •     How</a:t>
            </a:r>
          </a:p>
        </p:txBody>
      </p:sp>
    </p:spTree>
    <p:extLst>
      <p:ext uri="{BB962C8B-B14F-4D97-AF65-F5344CB8AC3E}">
        <p14:creationId xmlns:p14="http://schemas.microsoft.com/office/powerpoint/2010/main" val="3588058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644041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2) Static Typing / Type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Basic Types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Advanced Types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Classes, Interfaces and Abstract classes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Generics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Type Assertions, Type Guards and Type Aliases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Polymorphic </a:t>
            </a:r>
            <a:r>
              <a:rPr lang="en-US" sz="32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this</a:t>
            </a:r>
            <a:endParaRPr lang="en-US" sz="3200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434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1) Compilation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Earliest point of failure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Compile errors are actually you’re friend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Removes the “training wheels”</a:t>
            </a:r>
          </a:p>
        </p:txBody>
      </p:sp>
    </p:spTree>
    <p:extLst>
      <p:ext uri="{BB962C8B-B14F-4D97-AF65-F5344CB8AC3E}">
        <p14:creationId xmlns:p14="http://schemas.microsoft.com/office/powerpoint/2010/main" val="289664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How do you comfort a </a:t>
            </a:r>
            <a:r>
              <a:rPr lang="en-US" sz="4800" dirty="0" err="1" smtClean="0"/>
              <a:t>Javascript</a:t>
            </a:r>
            <a:r>
              <a:rPr lang="en-US" sz="4800" dirty="0" smtClean="0"/>
              <a:t> Bug</a:t>
            </a:r>
            <a:endParaRPr lang="en-US" sz="4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0269" y="4978400"/>
            <a:ext cx="8534401" cy="1016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You console it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4974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Peripheral reasons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171700"/>
            <a:ext cx="10160997" cy="3992526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Google’s Angular is written (and documented for consumption) in </a:t>
            </a:r>
            <a:r>
              <a:rPr lang="en-US" sz="3200" b="1" dirty="0" err="1" smtClean="0">
                <a:solidFill>
                  <a:schemeClr val="tx1"/>
                </a:solidFill>
              </a:rPr>
              <a:t>Type</a:t>
            </a:r>
            <a:r>
              <a:rPr lang="en-US" sz="3200" dirty="0" err="1" smtClean="0">
                <a:solidFill>
                  <a:schemeClr val="tx1"/>
                </a:solidFill>
              </a:rPr>
              <a:t>Script</a:t>
            </a:r>
            <a:endParaRPr lang="en-US" sz="3200" dirty="0" smtClean="0">
              <a:solidFill>
                <a:schemeClr val="tx1"/>
              </a:solidFill>
            </a:endParaRPr>
          </a:p>
          <a:p>
            <a:r>
              <a:rPr lang="en-US" sz="3200" dirty="0" smtClean="0">
                <a:solidFill>
                  <a:schemeClr val="tx1"/>
                </a:solidFill>
              </a:rPr>
              <a:t>The emergence of the SPA</a:t>
            </a:r>
          </a:p>
          <a:p>
            <a:r>
              <a:rPr lang="en-US" sz="3200" dirty="0" smtClean="0">
                <a:solidFill>
                  <a:schemeClr val="tx1"/>
                </a:solidFill>
              </a:rPr>
              <a:t>Familiarity, both JavaScript and C# developers will quickly get used to the syntax</a:t>
            </a:r>
          </a:p>
        </p:txBody>
      </p:sp>
    </p:spTree>
    <p:extLst>
      <p:ext uri="{BB962C8B-B14F-4D97-AF65-F5344CB8AC3E}">
        <p14:creationId xmlns:p14="http://schemas.microsoft.com/office/powerpoint/2010/main" val="3065444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l="704" t="1144" r="704" b="54349"/>
          <a:stretch>
            <a:fillRect/>
          </a:stretch>
        </p:blipFill>
        <p:spPr>
          <a:xfrm>
            <a:off x="1939076" y="-1"/>
            <a:ext cx="8313848" cy="3472873"/>
          </a:xfrm>
          <a:custGeom>
            <a:avLst/>
            <a:gdLst>
              <a:gd name="connsiteX0" fmla="*/ 0 w 7296728"/>
              <a:gd name="connsiteY0" fmla="*/ 0 h 3048000"/>
              <a:gd name="connsiteX1" fmla="*/ 7296728 w 7296728"/>
              <a:gd name="connsiteY1" fmla="*/ 0 h 3048000"/>
              <a:gd name="connsiteX2" fmla="*/ 7296728 w 7296728"/>
              <a:gd name="connsiteY2" fmla="*/ 3048000 h 3048000"/>
              <a:gd name="connsiteX3" fmla="*/ 0 w 7296728"/>
              <a:gd name="connsiteY3" fmla="*/ 30480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6728" h="3048000">
                <a:moveTo>
                  <a:pt x="0" y="0"/>
                </a:moveTo>
                <a:lnTo>
                  <a:pt x="7296728" y="0"/>
                </a:lnTo>
                <a:lnTo>
                  <a:pt x="7296728" y="3048000"/>
                </a:lnTo>
                <a:lnTo>
                  <a:pt x="0" y="3048000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rcRect l="704" t="59946" r="1578"/>
          <a:stretch>
            <a:fillRect/>
          </a:stretch>
        </p:blipFill>
        <p:spPr>
          <a:xfrm>
            <a:off x="1328027" y="3243944"/>
            <a:ext cx="9528469" cy="3614056"/>
          </a:xfrm>
          <a:custGeom>
            <a:avLst/>
            <a:gdLst>
              <a:gd name="connsiteX0" fmla="*/ 0 w 7296728"/>
              <a:gd name="connsiteY0" fmla="*/ 0 h 3048000"/>
              <a:gd name="connsiteX1" fmla="*/ 7296728 w 7296728"/>
              <a:gd name="connsiteY1" fmla="*/ 0 h 3048000"/>
              <a:gd name="connsiteX2" fmla="*/ 7296728 w 7296728"/>
              <a:gd name="connsiteY2" fmla="*/ 3048000 h 3048000"/>
              <a:gd name="connsiteX3" fmla="*/ 0 w 7296728"/>
              <a:gd name="connsiteY3" fmla="*/ 30480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6728" h="3048000">
                <a:moveTo>
                  <a:pt x="0" y="0"/>
                </a:moveTo>
                <a:lnTo>
                  <a:pt x="7296728" y="0"/>
                </a:lnTo>
                <a:lnTo>
                  <a:pt x="7296728" y="3048000"/>
                </a:lnTo>
                <a:lnTo>
                  <a:pt x="0" y="3048000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43324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E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8998"/>
            <a:ext cx="12192000" cy="34671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2579688" y="842963"/>
            <a:ext cx="9612312" cy="1143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dirty="0" smtClean="0">
                <a:solidFill>
                  <a:srgbClr val="B3E0FF"/>
                </a:solidFill>
              </a:rPr>
              <a:t>DEMO</a:t>
            </a:r>
            <a:endParaRPr lang="en-US" sz="6600" dirty="0">
              <a:solidFill>
                <a:srgbClr val="B3E0FF"/>
              </a:solidFill>
            </a:endParaRPr>
          </a:p>
        </p:txBody>
      </p:sp>
      <p:pic>
        <p:nvPicPr>
          <p:cNvPr id="1026" name="Picture 2" descr="TS logo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719" y="4745819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85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When a </a:t>
            </a:r>
            <a:r>
              <a:rPr lang="en-US" sz="4800" dirty="0" err="1" smtClean="0"/>
              <a:t>Javascript</a:t>
            </a:r>
            <a:r>
              <a:rPr lang="en-US" sz="4800" dirty="0" smtClean="0"/>
              <a:t> Date has gone bad</a:t>
            </a:r>
            <a:endParaRPr lang="en-US" sz="4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956628"/>
            <a:ext cx="8534401" cy="1016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Don’t call me, I’ll callback </a:t>
            </a:r>
          </a:p>
          <a:p>
            <a:r>
              <a:rPr lang="en-US" sz="3200" dirty="0" smtClean="0"/>
              <a:t>you… I promise!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00017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3300" dirty="0" smtClean="0"/>
              <a:t>How to “</a:t>
            </a:r>
            <a:r>
              <a:rPr lang="en-US" sz="3300" b="1" dirty="0" err="1" smtClean="0"/>
              <a:t>Type</a:t>
            </a:r>
            <a:r>
              <a:rPr lang="en-US" sz="3300" dirty="0" err="1" smtClean="0"/>
              <a:t>Script</a:t>
            </a:r>
            <a:r>
              <a:rPr lang="en-US" sz="3300" dirty="0" smtClean="0"/>
              <a:t>”</a:t>
            </a:r>
            <a:endParaRPr lang="en-US" sz="3300" dirty="0"/>
          </a:p>
        </p:txBody>
      </p:sp>
      <p:pic>
        <p:nvPicPr>
          <p:cNvPr id="2050" name="Picture 2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24518" y="1524000"/>
            <a:ext cx="5114203" cy="38356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005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95400" y="685800"/>
            <a:ext cx="9601200" cy="1485900"/>
          </a:xfrm>
        </p:spPr>
        <p:txBody>
          <a:bodyPr/>
          <a:lstStyle/>
          <a:p>
            <a:pPr algn="ctr"/>
            <a:r>
              <a:rPr lang="en-US" dirty="0" smtClean="0"/>
              <a:t>Basic Types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4294967295"/>
          </p:nvPr>
        </p:nvSpPr>
        <p:spPr>
          <a:xfrm>
            <a:off x="266700" y="2171700"/>
            <a:ext cx="11658600" cy="4114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dirty="0" err="1" smtClean="0">
                <a:solidFill>
                  <a:srgbClr val="0070C0"/>
                </a:solidFill>
              </a:rPr>
              <a:t>boolean</a:t>
            </a:r>
            <a:endParaRPr lang="en-US" sz="3600" dirty="0" smtClean="0">
              <a:solidFill>
                <a:srgbClr val="0070C0"/>
              </a:solidFill>
            </a:endParaRPr>
          </a:p>
          <a:p>
            <a:pPr lvl="1"/>
            <a:r>
              <a:rPr lang="en-US" sz="3200" i="0" dirty="0" smtClean="0">
                <a:solidFill>
                  <a:srgbClr val="00B0F0"/>
                </a:solidFill>
                <a:latin typeface="Consolas" panose="020B0609020204030204" pitchFamily="49" charset="0"/>
              </a:rPr>
              <a:t>true</a:t>
            </a:r>
            <a:r>
              <a:rPr lang="en-US" sz="32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/ </a:t>
            </a:r>
            <a:r>
              <a:rPr lang="en-US" sz="3200" i="0" dirty="0" smtClean="0">
                <a:solidFill>
                  <a:srgbClr val="00B0F0"/>
                </a:solidFill>
                <a:latin typeface="Consolas" panose="020B0609020204030204" pitchFamily="49" charset="0"/>
              </a:rPr>
              <a:t>false</a:t>
            </a:r>
          </a:p>
          <a:p>
            <a:pPr marL="0" indent="0">
              <a:buNone/>
            </a:pPr>
            <a:r>
              <a:rPr lang="en-US" sz="3600" dirty="0" smtClean="0">
                <a:solidFill>
                  <a:srgbClr val="0070C0"/>
                </a:solidFill>
              </a:rPr>
              <a:t>number</a:t>
            </a:r>
          </a:p>
          <a:p>
            <a:pPr lvl="1"/>
            <a:r>
              <a:rPr lang="en-US" sz="3200" i="0" dirty="0" smtClean="0">
                <a:solidFill>
                  <a:schemeClr val="tx1"/>
                </a:solidFill>
              </a:rPr>
              <a:t>supports decimal, hex, binary and octal literals</a:t>
            </a:r>
          </a:p>
          <a:p>
            <a:pPr marL="0" indent="0">
              <a:buNone/>
            </a:pPr>
            <a:r>
              <a:rPr lang="en-US" sz="3600" dirty="0" smtClean="0">
                <a:solidFill>
                  <a:srgbClr val="0070C0"/>
                </a:solidFill>
              </a:rPr>
              <a:t>string</a:t>
            </a:r>
          </a:p>
          <a:p>
            <a:pPr lvl="1"/>
            <a:r>
              <a:rPr lang="en-US" sz="3200" i="0" dirty="0" smtClean="0">
                <a:solidFill>
                  <a:schemeClr val="tx1"/>
                </a:solidFill>
              </a:rPr>
              <a:t>template support with </a:t>
            </a:r>
            <a:r>
              <a:rPr lang="en-US" sz="3200" i="0" dirty="0" smtClean="0">
                <a:solidFill>
                  <a:srgbClr val="FF0000"/>
                </a:solidFill>
                <a:latin typeface="Consolas" panose="020B0609020204030204" pitchFamily="49" charset="0"/>
              </a:rPr>
              <a:t>`${}`</a:t>
            </a:r>
            <a:r>
              <a:rPr lang="en-US" sz="3200" i="0" dirty="0" smtClean="0">
                <a:solidFill>
                  <a:schemeClr val="tx1"/>
                </a:solidFill>
              </a:rPr>
              <a:t> syntax, single </a:t>
            </a:r>
            <a:r>
              <a:rPr lang="en-US" sz="3200" i="0" dirty="0" smtClean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3200" i="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3200" i="0" dirty="0" smtClean="0">
                <a:solidFill>
                  <a:schemeClr val="tx1"/>
                </a:solidFill>
              </a:rPr>
              <a:t> or double quotes </a:t>
            </a:r>
            <a:r>
              <a:rPr lang="en-US" sz="3200" i="0" dirty="0" smtClean="0">
                <a:solidFill>
                  <a:srgbClr val="FF0000"/>
                </a:solidFill>
                <a:latin typeface="Consolas" panose="020B0609020204030204" pitchFamily="49" charset="0"/>
              </a:rPr>
              <a:t>""</a:t>
            </a:r>
            <a:r>
              <a:rPr lang="en-US" sz="3200" i="0" dirty="0" smtClean="0">
                <a:solidFill>
                  <a:schemeClr val="tx1"/>
                </a:solidFill>
              </a:rPr>
              <a:t> (as expected)</a:t>
            </a:r>
            <a:endParaRPr lang="en-US" sz="3200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68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6000"/>
                    </a14:imgEffect>
                  </a14:imgLayer>
                </a14:imgProps>
              </a:ext>
            </a:extLst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085849" y="753533"/>
            <a:ext cx="10081397" cy="5447242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solidFill>
              <a:schemeClr val="tx1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" name="Title 1"/>
          <p:cNvSpPr txBox="1">
            <a:spLocks/>
          </p:cNvSpPr>
          <p:nvPr/>
        </p:nvSpPr>
        <p:spPr>
          <a:xfrm>
            <a:off x="1295402" y="982132"/>
            <a:ext cx="9601196" cy="130386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00" b="1" i="0" u="none" strike="noStrike" kern="1200" cap="none" spc="-6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 panose="020B0609020204030204" pitchFamily="49" charset="0"/>
                <a:ea typeface="+mj-ea"/>
                <a:cs typeface="+mj-cs"/>
              </a:rPr>
              <a:t>David Pine { </a:t>
            </a:r>
            <a:r>
              <a:rPr kumimoji="0" lang="en-US" sz="4100" b="1" i="0" u="none" strike="noStrike" kern="1200" cap="none" spc="-6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nsolas" panose="020B0609020204030204" pitchFamily="49" charset="0"/>
                <a:ea typeface="+mj-ea"/>
                <a:cs typeface="+mj-cs"/>
              </a:rPr>
              <a:t>@davidpine7</a:t>
            </a:r>
            <a:r>
              <a:rPr kumimoji="0" lang="en-US" sz="4100" b="1" i="0" u="none" strike="noStrike" kern="1200" cap="none" spc="-6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 panose="020B0609020204030204" pitchFamily="49" charset="0"/>
                <a:ea typeface="+mj-ea"/>
                <a:cs typeface="+mj-cs"/>
              </a:rPr>
              <a:t> } </a:t>
            </a:r>
            <a:br>
              <a:rPr kumimoji="0" lang="en-US" sz="4100" b="1" i="0" u="none" strike="noStrike" kern="1200" cap="none" spc="-6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 panose="020B0609020204030204" pitchFamily="49" charset="0"/>
                <a:ea typeface="+mj-ea"/>
                <a:cs typeface="+mj-cs"/>
              </a:rPr>
            </a:br>
            <a:r>
              <a:rPr kumimoji="0" lang="en-US" sz="4100" b="1" i="0" u="none" strike="noStrike" kern="1200" cap="none" spc="-6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 panose="020B0609020204030204" pitchFamily="49" charset="0"/>
                <a:ea typeface="+mj-ea"/>
                <a:cs typeface="+mj-cs"/>
              </a:rPr>
              <a:t>&lt; </a:t>
            </a:r>
            <a:r>
              <a:rPr kumimoji="0" lang="en-US" sz="4100" b="0" i="0" u="none" strike="noStrike" kern="1200" cap="none" spc="-6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 panose="020B0609020204030204" pitchFamily="49" charset="0"/>
                <a:ea typeface="+mj-ea"/>
                <a:cs typeface="+mj-cs"/>
              </a:rPr>
              <a:t>Technical Evangelist /&gt;</a:t>
            </a:r>
            <a:endParaRPr kumimoji="0" lang="en-US" sz="3600" b="0" i="0" u="none" strike="noStrike" kern="1200" cap="none" spc="-6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 panose="020B0609020204030204" pitchFamily="49" charset="0"/>
              <a:ea typeface="+mj-ea"/>
              <a:cs typeface="+mj-cs"/>
            </a:endParaRPr>
          </a:p>
        </p:txBody>
      </p:sp>
      <p:sp>
        <p:nvSpPr>
          <p:cNvPr id="3" name="Content Placeholder 11"/>
          <p:cNvSpPr txBox="1">
            <a:spLocks/>
          </p:cNvSpPr>
          <p:nvPr/>
        </p:nvSpPr>
        <p:spPr>
          <a:xfrm>
            <a:off x="1295401" y="2285999"/>
            <a:ext cx="9601196" cy="3589869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20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8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6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tabLst>
                <a:tab pos="1143000" algn="l"/>
              </a:tabLst>
              <a:defRPr sz="1400" kern="1200">
                <a:solidFill>
                  <a:schemeClr val="bg2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18E9F"/>
              </a:buClr>
              <a:buSzTx/>
              <a:buFont typeface="Wingdings 2" pitchFamily="18" charset="2"/>
              <a:buChar char=""/>
              <a:tabLst>
                <a:tab pos="1143000" algn="l"/>
              </a:tabLst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A3F38">
                    <a:lumMod val="20000"/>
                    <a:lumOff val="80000"/>
                  </a:srgbClr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  <a:hlinkClick r:id="rId4"/>
              </a:rPr>
              <a:t>http://davidpine.net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rgbClr val="4A3F38">
                  <a:lumMod val="20000"/>
                  <a:lumOff val="80000"/>
                </a:srgbClr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18E9F"/>
              </a:buClr>
              <a:buSzTx/>
              <a:buFont typeface="Wingdings 2" pitchFamily="18" charset="2"/>
              <a:buChar char=""/>
              <a:tabLst>
                <a:tab pos="1143000" algn="l"/>
              </a:tabLst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A3F38">
                    <a:lumMod val="20000"/>
                    <a:lumOff val="80000"/>
                  </a:srgbClr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  <a:hlinkClick r:id="rId5"/>
              </a:rPr>
              <a:t>https://github.com/ievangelist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rgbClr val="4A3F38">
                  <a:lumMod val="20000"/>
                  <a:lumOff val="80000"/>
                </a:srgbClr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18E9F"/>
              </a:buClr>
              <a:buSzTx/>
              <a:buFont typeface="Wingdings 2" pitchFamily="18" charset="2"/>
              <a:buChar char=""/>
              <a:tabLst>
                <a:tab pos="1143000" algn="l"/>
              </a:tabLst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A3F38">
                    <a:lumMod val="20000"/>
                    <a:lumOff val="80000"/>
                  </a:srgbClr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  <a:hlinkClick r:id="rId6"/>
              </a:rPr>
              <a:t>https://www.linkedin.com/in/dpine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rgbClr val="4A3F38">
                  <a:lumMod val="20000"/>
                  <a:lumOff val="80000"/>
                </a:srgbClr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  <a:p>
            <a:pPr>
              <a:buClr>
                <a:srgbClr val="818E9F"/>
              </a:buClr>
              <a:defRPr/>
            </a:pPr>
            <a:r>
              <a:rPr lang="en-US" sz="2800" dirty="0">
                <a:solidFill>
                  <a:srgbClr val="4A3F38">
                    <a:lumMod val="20000"/>
                    <a:lumOff val="80000"/>
                  </a:srgbClr>
                </a:solidFill>
                <a:latin typeface="Corbel" panose="020B0503020204020204"/>
                <a:hlinkClick r:id="rId7"/>
              </a:rPr>
              <a:t>http://stackoverflow.com/users/2410379/david-pine</a:t>
            </a:r>
            <a:endParaRPr lang="en-US" sz="2800" dirty="0">
              <a:solidFill>
                <a:srgbClr val="4A3F38">
                  <a:lumMod val="20000"/>
                  <a:lumOff val="80000"/>
                </a:srgbClr>
              </a:solidFill>
              <a:latin typeface="Corbel" panose="020B0503020204020204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18E9F"/>
              </a:buClr>
              <a:buSzTx/>
              <a:buFont typeface="Wingdings 2" pitchFamily="18" charset="2"/>
              <a:buChar char=""/>
              <a:tabLst>
                <a:tab pos="1143000" algn="l"/>
              </a:tabLst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4A3F38">
                  <a:lumMod val="20000"/>
                  <a:lumOff val="80000"/>
                </a:srgbClr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343" y="4827391"/>
            <a:ext cx="1048477" cy="10484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827" y="4827390"/>
            <a:ext cx="1048478" cy="10484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0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7312" y="4827390"/>
            <a:ext cx="1048478" cy="10484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797" y="4827391"/>
            <a:ext cx="1048478" cy="10484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281" y="4827390"/>
            <a:ext cx="1048479" cy="1048479"/>
          </a:xfrm>
          <a:prstGeom prst="rect">
            <a:avLst/>
          </a:prstGeom>
        </p:spPr>
      </p:pic>
      <p:pic>
        <p:nvPicPr>
          <p:cNvPr id="3074" name="Picture 2" descr="David Pine"/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6572" y="601132"/>
            <a:ext cx="1704975" cy="1914525"/>
          </a:xfrm>
          <a:prstGeom prst="ellipse">
            <a:avLst/>
          </a:prstGeom>
          <a:ln w="63500" cap="rnd">
            <a:solidFill>
              <a:schemeClr val="tx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://davidpine.net/img/main/mvp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6993" y="2608258"/>
            <a:ext cx="2884131" cy="11636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15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95400" y="685800"/>
            <a:ext cx="9601200" cy="1485900"/>
          </a:xfrm>
        </p:spPr>
        <p:txBody>
          <a:bodyPr/>
          <a:lstStyle/>
          <a:p>
            <a:pPr algn="ctr"/>
            <a:r>
              <a:rPr lang="en-US" dirty="0" smtClean="0"/>
              <a:t>Basic Types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4294967295"/>
          </p:nvPr>
        </p:nvSpPr>
        <p:spPr>
          <a:xfrm>
            <a:off x="266700" y="2171700"/>
            <a:ext cx="11658600" cy="4114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chemeClr val="tx1"/>
                </a:solidFill>
              </a:rPr>
              <a:t>a</a:t>
            </a:r>
            <a:r>
              <a:rPr lang="en-US" sz="3600" dirty="0" smtClean="0">
                <a:solidFill>
                  <a:schemeClr val="tx1"/>
                </a:solidFill>
              </a:rPr>
              <a:t>rray</a:t>
            </a:r>
          </a:p>
          <a:p>
            <a:pPr marL="530352" lvl="1" indent="0">
              <a:buNone/>
            </a:pPr>
            <a:r>
              <a:rPr lang="en-US" sz="3600" i="0" dirty="0" smtClean="0">
                <a:solidFill>
                  <a:srgbClr val="00B0F0"/>
                </a:solidFill>
                <a:latin typeface="Consolas" panose="020B0609020204030204" pitchFamily="49" charset="0"/>
              </a:rPr>
              <a:t>let</a:t>
            </a:r>
            <a:r>
              <a:rPr lang="en-US" sz="36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l: </a:t>
            </a:r>
            <a:r>
              <a:rPr lang="en-US" sz="3600" i="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number</a:t>
            </a:r>
            <a:r>
              <a:rPr lang="en-US" sz="36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[] = [ 1, 2, 3 ];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tx1"/>
                </a:solidFill>
              </a:rPr>
              <a:t>t</a:t>
            </a:r>
            <a:r>
              <a:rPr lang="en-US" sz="3600" dirty="0" smtClean="0">
                <a:solidFill>
                  <a:schemeClr val="tx1"/>
                </a:solidFill>
              </a:rPr>
              <a:t>uple</a:t>
            </a:r>
          </a:p>
          <a:p>
            <a:pPr marL="530352" lvl="1" indent="0">
              <a:buNone/>
            </a:pPr>
            <a:r>
              <a:rPr lang="en-US" sz="3600" i="0" dirty="0" err="1" smtClean="0">
                <a:solidFill>
                  <a:srgbClr val="00B0F0"/>
                </a:solidFill>
                <a:latin typeface="Consolas" panose="020B0609020204030204" pitchFamily="49" charset="0"/>
              </a:rPr>
              <a:t>const</a:t>
            </a:r>
            <a:r>
              <a:rPr lang="en-US" sz="36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t: [</a:t>
            </a:r>
            <a:r>
              <a:rPr lang="en-US" sz="3600" i="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number</a:t>
            </a:r>
            <a:r>
              <a:rPr lang="en-US" sz="36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en-US" sz="3600" i="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string</a:t>
            </a:r>
            <a:r>
              <a:rPr lang="en-US" sz="36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] = [ 32</a:t>
            </a:r>
            <a:r>
              <a:rPr lang="en-US" sz="3600" i="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en-US" sz="3600" i="0" dirty="0" smtClean="0">
                <a:solidFill>
                  <a:srgbClr val="FF0000"/>
                </a:solidFill>
                <a:latin typeface="Consolas" panose="020B0609020204030204" pitchFamily="49" charset="0"/>
              </a:rPr>
              <a:t>'Dave' </a:t>
            </a:r>
            <a:r>
              <a:rPr lang="en-US" sz="36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3600" dirty="0" err="1">
                <a:solidFill>
                  <a:schemeClr val="tx1"/>
                </a:solidFill>
              </a:rPr>
              <a:t>e</a:t>
            </a:r>
            <a:r>
              <a:rPr lang="en-US" sz="3600" dirty="0" err="1" smtClean="0">
                <a:solidFill>
                  <a:schemeClr val="tx1"/>
                </a:solidFill>
              </a:rPr>
              <a:t>num</a:t>
            </a:r>
            <a:r>
              <a:rPr lang="en-US" sz="3600" dirty="0" smtClean="0">
                <a:solidFill>
                  <a:schemeClr val="tx1"/>
                </a:solidFill>
              </a:rPr>
              <a:t>	</a:t>
            </a:r>
          </a:p>
          <a:p>
            <a:pPr marL="530352" lvl="1" indent="0">
              <a:buNone/>
            </a:pPr>
            <a:r>
              <a:rPr lang="en-US" sz="3600" i="0" dirty="0" err="1" smtClean="0">
                <a:solidFill>
                  <a:srgbClr val="00B0F0"/>
                </a:solidFill>
                <a:latin typeface="Consolas" panose="020B0609020204030204" pitchFamily="49" charset="0"/>
              </a:rPr>
              <a:t>enum</a:t>
            </a:r>
            <a:r>
              <a:rPr lang="en-US" sz="36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3600" i="0" dirty="0" smtClean="0">
                <a:solidFill>
                  <a:schemeClr val="accent5"/>
                </a:solidFill>
                <a:latin typeface="Consolas" panose="020B0609020204030204" pitchFamily="49" charset="0"/>
              </a:rPr>
              <a:t>Example</a:t>
            </a:r>
            <a:r>
              <a:rPr lang="en-US" sz="36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{ Foo, Bar };</a:t>
            </a:r>
            <a:endParaRPr lang="en-US" sz="3200" i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53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95400" y="685800"/>
            <a:ext cx="9601200" cy="1485900"/>
          </a:xfrm>
        </p:spPr>
        <p:txBody>
          <a:bodyPr/>
          <a:lstStyle/>
          <a:p>
            <a:pPr algn="ctr"/>
            <a:r>
              <a:rPr lang="en-US" dirty="0" smtClean="0"/>
              <a:t>Basic Types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4294967295"/>
          </p:nvPr>
        </p:nvSpPr>
        <p:spPr>
          <a:xfrm>
            <a:off x="266700" y="2171700"/>
            <a:ext cx="11658600" cy="4114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dirty="0" smtClean="0">
                <a:solidFill>
                  <a:srgbClr val="0070C0"/>
                </a:solidFill>
              </a:rPr>
              <a:t>any</a:t>
            </a:r>
            <a:endParaRPr lang="en-US" sz="36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 smtClean="0">
                <a:solidFill>
                  <a:srgbClr val="00B0F0"/>
                </a:solidFill>
                <a:latin typeface="Consolas" panose="020B0609020204030204" pitchFamily="49" charset="0"/>
              </a:rPr>
              <a:t>let</a:t>
            </a:r>
            <a:r>
              <a:rPr lang="en-US" sz="32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Consolas" panose="020B0609020204030204" pitchFamily="49" charset="0"/>
              </a:rPr>
              <a:t>notSure</a:t>
            </a:r>
            <a:r>
              <a:rPr lang="en-US" sz="3200" dirty="0">
                <a:solidFill>
                  <a:schemeClr val="tx1"/>
                </a:solidFill>
                <a:latin typeface="Consolas" panose="020B0609020204030204" pitchFamily="49" charset="0"/>
              </a:rPr>
              <a:t>: </a:t>
            </a:r>
            <a:r>
              <a:rPr lang="en-US" sz="3200" dirty="0">
                <a:solidFill>
                  <a:srgbClr val="0070C0"/>
                </a:solidFill>
                <a:latin typeface="Consolas" panose="020B0609020204030204" pitchFamily="49" charset="0"/>
              </a:rPr>
              <a:t>any</a:t>
            </a:r>
            <a:r>
              <a:rPr lang="en-US" sz="320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32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4;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tx1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notSure</a:t>
            </a:r>
            <a:r>
              <a:rPr lang="en-US" sz="32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tx1"/>
                </a:solidFill>
                <a:latin typeface="Consolas" panose="020B0609020204030204" pitchFamily="49" charset="0"/>
              </a:rPr>
              <a:t>=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</a:rPr>
              <a:t>"maybe a string </a:t>
            </a:r>
            <a:r>
              <a:rPr lang="en-US" sz="3200" dirty="0" smtClean="0">
                <a:solidFill>
                  <a:srgbClr val="FF0000"/>
                </a:solidFill>
                <a:latin typeface="Consolas" panose="020B0609020204030204" pitchFamily="49" charset="0"/>
              </a:rPr>
              <a:t>instead"</a:t>
            </a:r>
            <a:r>
              <a:rPr lang="en-US" sz="32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;</a:t>
            </a:r>
            <a:endParaRPr lang="en-US" sz="3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tx1"/>
                </a:solidFill>
                <a:latin typeface="Consolas" panose="020B0609020204030204" pitchFamily="49" charset="0"/>
              </a:rPr>
              <a:t>	</a:t>
            </a:r>
            <a:r>
              <a:rPr lang="en-US" sz="32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notSure</a:t>
            </a:r>
            <a:r>
              <a:rPr lang="en-US" sz="32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>
                <a:solidFill>
                  <a:schemeClr val="tx1"/>
                </a:solidFill>
                <a:latin typeface="Consolas" panose="020B0609020204030204" pitchFamily="49" charset="0"/>
              </a:rPr>
              <a:t>= </a:t>
            </a:r>
            <a:r>
              <a:rPr lang="en-US" sz="3200" dirty="0">
                <a:solidFill>
                  <a:srgbClr val="0070C0"/>
                </a:solidFill>
                <a:latin typeface="Consolas" panose="020B0609020204030204" pitchFamily="49" charset="0"/>
              </a:rPr>
              <a:t>false</a:t>
            </a:r>
            <a:r>
              <a:rPr lang="en-US" sz="3200" dirty="0">
                <a:solidFill>
                  <a:schemeClr val="tx1"/>
                </a:solidFill>
                <a:latin typeface="Consolas" panose="020B0609020204030204" pitchFamily="49" charset="0"/>
              </a:rPr>
              <a:t>; </a:t>
            </a:r>
            <a:r>
              <a:rPr lang="en-US" sz="3200" dirty="0">
                <a:solidFill>
                  <a:srgbClr val="00B050"/>
                </a:solidFill>
                <a:latin typeface="Consolas" panose="020B0609020204030204" pitchFamily="49" charset="0"/>
              </a:rPr>
              <a:t>// okay, definitely a </a:t>
            </a:r>
            <a:r>
              <a:rPr lang="en-US" sz="3200" dirty="0" err="1">
                <a:solidFill>
                  <a:srgbClr val="00B050"/>
                </a:solidFill>
                <a:latin typeface="Consolas" panose="020B0609020204030204" pitchFamily="49" charset="0"/>
              </a:rPr>
              <a:t>boolean</a:t>
            </a:r>
            <a:endParaRPr lang="en-US" sz="3200" dirty="0" smtClean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600" dirty="0" smtClean="0">
                <a:solidFill>
                  <a:srgbClr val="0070C0"/>
                </a:solidFill>
              </a:rPr>
              <a:t>void</a:t>
            </a:r>
            <a:endParaRPr lang="en-US" sz="36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3600" dirty="0" smtClean="0">
                <a:solidFill>
                  <a:srgbClr val="0070C0"/>
                </a:solidFill>
              </a:rPr>
              <a:t>null</a:t>
            </a:r>
            <a:r>
              <a:rPr lang="en-US" sz="3600" dirty="0" smtClean="0">
                <a:solidFill>
                  <a:schemeClr val="tx1"/>
                </a:solidFill>
              </a:rPr>
              <a:t> or </a:t>
            </a:r>
            <a:r>
              <a:rPr lang="en-US" sz="3600" dirty="0" smtClean="0">
                <a:solidFill>
                  <a:srgbClr val="0070C0"/>
                </a:solidFill>
              </a:rPr>
              <a:t>undefined</a:t>
            </a:r>
          </a:p>
        </p:txBody>
      </p:sp>
    </p:spTree>
    <p:extLst>
      <p:ext uri="{BB962C8B-B14F-4D97-AF65-F5344CB8AC3E}">
        <p14:creationId xmlns:p14="http://schemas.microsoft.com/office/powerpoint/2010/main" val="406532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95400" y="685800"/>
            <a:ext cx="9601200" cy="1485900"/>
          </a:xfrm>
        </p:spPr>
        <p:txBody>
          <a:bodyPr/>
          <a:lstStyle/>
          <a:p>
            <a:pPr algn="ctr"/>
            <a:r>
              <a:rPr lang="en-US" dirty="0" smtClean="0"/>
              <a:t>Basic Types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4294967295"/>
          </p:nvPr>
        </p:nvSpPr>
        <p:spPr>
          <a:xfrm>
            <a:off x="266700" y="2171700"/>
            <a:ext cx="11658600" cy="4114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dirty="0" smtClean="0">
                <a:solidFill>
                  <a:srgbClr val="0070C0"/>
                </a:solidFill>
              </a:rPr>
              <a:t>never</a:t>
            </a:r>
            <a:endParaRPr lang="en-US" sz="3600" dirty="0" smtClean="0">
              <a:solidFill>
                <a:schemeClr val="tx1"/>
              </a:solidFill>
            </a:endParaRPr>
          </a:p>
          <a:p>
            <a:pPr marL="530352" lvl="1" indent="0">
              <a:buNone/>
            </a:pPr>
            <a:r>
              <a:rPr lang="en-US" sz="32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function </a:t>
            </a: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error(message: </a:t>
            </a:r>
            <a:r>
              <a:rPr lang="en-US" sz="3200" i="0" dirty="0">
                <a:solidFill>
                  <a:srgbClr val="0070C0"/>
                </a:solidFill>
                <a:latin typeface="Consolas" panose="020B0609020204030204" pitchFamily="49" charset="0"/>
              </a:rPr>
              <a:t>string</a:t>
            </a: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): </a:t>
            </a:r>
            <a:r>
              <a:rPr lang="en-US" sz="3200" i="0" dirty="0">
                <a:solidFill>
                  <a:srgbClr val="0070C0"/>
                </a:solidFill>
                <a:latin typeface="Consolas" panose="020B0609020204030204" pitchFamily="49" charset="0"/>
              </a:rPr>
              <a:t>never</a:t>
            </a: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 {</a:t>
            </a:r>
          </a:p>
          <a:p>
            <a:pPr marL="530352" lvl="1" indent="0">
              <a:buNone/>
            </a:pP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en-US" sz="3200" i="0" dirty="0">
                <a:solidFill>
                  <a:srgbClr val="00B0F0"/>
                </a:solidFill>
                <a:latin typeface="Consolas" panose="020B0609020204030204" pitchFamily="49" charset="0"/>
              </a:rPr>
              <a:t>throw</a:t>
            </a: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3200" i="0" dirty="0">
                <a:solidFill>
                  <a:srgbClr val="0070C0"/>
                </a:solidFill>
                <a:latin typeface="Consolas" panose="020B0609020204030204" pitchFamily="49" charset="0"/>
              </a:rPr>
              <a:t>new</a:t>
            </a: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 Error(message);</a:t>
            </a:r>
          </a:p>
          <a:p>
            <a:pPr marL="530352" lvl="1" indent="0">
              <a:buNone/>
            </a:pPr>
            <a:r>
              <a:rPr lang="en-US" sz="32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  <a:endParaRPr lang="en-US" sz="3200" i="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530352" lvl="1" indent="0">
              <a:buNone/>
            </a:pPr>
            <a:r>
              <a:rPr lang="en-US" sz="32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function </a:t>
            </a:r>
            <a:r>
              <a:rPr lang="en-US" sz="3200" i="0" dirty="0" err="1">
                <a:solidFill>
                  <a:schemeClr val="tx1"/>
                </a:solidFill>
                <a:latin typeface="Consolas" panose="020B0609020204030204" pitchFamily="49" charset="0"/>
              </a:rPr>
              <a:t>infiniteLoop</a:t>
            </a: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(): </a:t>
            </a:r>
            <a:r>
              <a:rPr lang="en-US" sz="3200" i="0" dirty="0">
                <a:solidFill>
                  <a:srgbClr val="0070C0"/>
                </a:solidFill>
                <a:latin typeface="Consolas" panose="020B0609020204030204" pitchFamily="49" charset="0"/>
              </a:rPr>
              <a:t>never</a:t>
            </a: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 {</a:t>
            </a:r>
          </a:p>
          <a:p>
            <a:pPr marL="530352" lvl="1" indent="0">
              <a:buNone/>
            </a:pP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    </a:t>
            </a:r>
            <a:r>
              <a:rPr lang="en-US" sz="3200" i="0" dirty="0">
                <a:solidFill>
                  <a:srgbClr val="00B0F0"/>
                </a:solidFill>
                <a:latin typeface="Consolas" panose="020B0609020204030204" pitchFamily="49" charset="0"/>
              </a:rPr>
              <a:t>while</a:t>
            </a: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 (</a:t>
            </a:r>
            <a:r>
              <a:rPr lang="en-US" sz="3200" i="0" dirty="0">
                <a:solidFill>
                  <a:srgbClr val="0070C0"/>
                </a:solidFill>
                <a:latin typeface="Consolas" panose="020B0609020204030204" pitchFamily="49" charset="0"/>
              </a:rPr>
              <a:t>true</a:t>
            </a: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) </a:t>
            </a:r>
            <a:r>
              <a:rPr lang="en-US" sz="3200" i="0" dirty="0" smtClean="0">
                <a:solidFill>
                  <a:schemeClr val="tx1"/>
                </a:solidFill>
                <a:latin typeface="Consolas" panose="020B0609020204030204" pitchFamily="49" charset="0"/>
              </a:rPr>
              <a:t>{ }</a:t>
            </a:r>
            <a:endParaRPr lang="en-US" sz="3200" i="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530352" lvl="1" indent="0">
              <a:buNone/>
            </a:pPr>
            <a:r>
              <a:rPr lang="en-US" sz="3200" i="0" dirty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  <a:endParaRPr lang="en-US" sz="3600" i="0" dirty="0" smtClean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9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E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8998"/>
            <a:ext cx="12192000" cy="34671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2579688" y="842963"/>
            <a:ext cx="9612312" cy="1143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dirty="0" smtClean="0">
                <a:solidFill>
                  <a:srgbClr val="B3E0FF"/>
                </a:solidFill>
              </a:rPr>
              <a:t>DEMO</a:t>
            </a:r>
            <a:endParaRPr lang="en-US" sz="6600" dirty="0">
              <a:solidFill>
                <a:srgbClr val="B3E0FF"/>
              </a:solidFill>
            </a:endParaRPr>
          </a:p>
        </p:txBody>
      </p:sp>
      <p:pic>
        <p:nvPicPr>
          <p:cNvPr id="1026" name="Picture 2" descr="TS logo 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719" y="4745819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7245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Extensions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316863" y="2056925"/>
            <a:ext cx="7558275" cy="3667263"/>
            <a:chOff x="1063257" y="842872"/>
            <a:chExt cx="7558275" cy="3667263"/>
          </a:xfrm>
        </p:grpSpPr>
        <p:sp>
          <p:nvSpPr>
            <p:cNvPr id="5" name="TextBox 4"/>
            <p:cNvSpPr txBox="1"/>
            <p:nvPr/>
          </p:nvSpPr>
          <p:spPr>
            <a:xfrm>
              <a:off x="1063257" y="850605"/>
              <a:ext cx="1537600" cy="830997"/>
            </a:xfrm>
            <a:prstGeom prst="rect">
              <a:avLst/>
            </a:prstGeom>
            <a:ln w="28575" cmpd="sng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4800" dirty="0" smtClean="0">
                  <a:latin typeface="Consolas" panose="020B0609020204030204" pitchFamily="49" charset="0"/>
                </a:rPr>
                <a:t>*.</a:t>
              </a:r>
              <a:r>
                <a:rPr lang="en-US" sz="4800" dirty="0" err="1" smtClean="0">
                  <a:latin typeface="Consolas" panose="020B0609020204030204" pitchFamily="49" charset="0"/>
                </a:rPr>
                <a:t>ts</a:t>
              </a:r>
              <a:endParaRPr lang="en-US" sz="4800" dirty="0">
                <a:latin typeface="Consolas" panose="020B0609020204030204" pitchFamily="49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914013" y="3679138"/>
              <a:ext cx="1537600" cy="830997"/>
            </a:xfrm>
            <a:prstGeom prst="rect">
              <a:avLst/>
            </a:prstGeom>
            <a:ln w="28575" cmpd="sng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4800" dirty="0" smtClean="0">
                  <a:latin typeface="Consolas" panose="020B0609020204030204" pitchFamily="49" charset="0"/>
                </a:rPr>
                <a:t>*.</a:t>
              </a:r>
              <a:r>
                <a:rPr lang="en-US" sz="4800" dirty="0" err="1">
                  <a:latin typeface="Consolas" panose="020B0609020204030204" pitchFamily="49" charset="0"/>
                </a:rPr>
                <a:t>j</a:t>
              </a:r>
              <a:r>
                <a:rPr lang="en-US" sz="4800" dirty="0" err="1" smtClean="0">
                  <a:latin typeface="Consolas" panose="020B0609020204030204" pitchFamily="49" charset="0"/>
                </a:rPr>
                <a:t>s</a:t>
              </a:r>
              <a:endParaRPr lang="en-US" sz="4800" dirty="0">
                <a:latin typeface="Consolas" panose="020B0609020204030204" pitchFamily="49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63257" y="3679138"/>
              <a:ext cx="1875835" cy="830997"/>
            </a:xfrm>
            <a:prstGeom prst="rect">
              <a:avLst/>
            </a:prstGeom>
            <a:ln w="28575" cmpd="sng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4800" dirty="0" smtClean="0">
                  <a:latin typeface="Consolas" panose="020B0609020204030204" pitchFamily="49" charset="0"/>
                </a:rPr>
                <a:t>*.map</a:t>
              </a:r>
              <a:endParaRPr lang="en-US" sz="4800" dirty="0">
                <a:latin typeface="Consolas" panose="020B0609020204030204" pitchFamily="49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407464" y="842872"/>
              <a:ext cx="2214068" cy="830997"/>
            </a:xfrm>
            <a:prstGeom prst="rect">
              <a:avLst/>
            </a:prstGeom>
            <a:ln w="28575" cmpd="sng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4800" dirty="0" smtClean="0">
                  <a:latin typeface="Consolas" panose="020B0609020204030204" pitchFamily="49" charset="0"/>
                </a:rPr>
                <a:t>*.</a:t>
              </a:r>
              <a:r>
                <a:rPr lang="en-US" sz="4800" dirty="0" err="1" smtClean="0">
                  <a:latin typeface="Consolas" panose="020B0609020204030204" pitchFamily="49" charset="0"/>
                </a:rPr>
                <a:t>d.ts</a:t>
              </a:r>
              <a:endParaRPr lang="en-US" sz="4800" dirty="0">
                <a:latin typeface="Consolas" panose="020B0609020204030204" pitchFamily="49" charset="0"/>
              </a:endParaRPr>
            </a:p>
          </p:txBody>
        </p:sp>
        <p:sp>
          <p:nvSpPr>
            <p:cNvPr id="9" name="Left-Right Arrow 8"/>
            <p:cNvSpPr/>
            <p:nvPr/>
          </p:nvSpPr>
          <p:spPr>
            <a:xfrm>
              <a:off x="3896084" y="1023787"/>
              <a:ext cx="1216152" cy="484632"/>
            </a:xfrm>
            <a:prstGeom prst="leftRightArrow">
              <a:avLst/>
            </a:prstGeom>
            <a:ln w="28575" cmpd="sng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0" name="Left-Right Arrow 9"/>
            <p:cNvSpPr/>
            <p:nvPr/>
          </p:nvSpPr>
          <p:spPr>
            <a:xfrm>
              <a:off x="4343336" y="3876536"/>
              <a:ext cx="1216152" cy="484632"/>
            </a:xfrm>
            <a:prstGeom prst="leftRightArrow">
              <a:avLst/>
            </a:prstGeom>
            <a:ln w="28575" cmpd="sng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1" name="Left-Right Arrow 10"/>
            <p:cNvSpPr/>
            <p:nvPr/>
          </p:nvSpPr>
          <p:spPr>
            <a:xfrm rot="5400000">
              <a:off x="1223981" y="2438054"/>
              <a:ext cx="1216152" cy="484632"/>
            </a:xfrm>
            <a:prstGeom prst="leftRightArrow">
              <a:avLst/>
            </a:prstGeom>
            <a:ln w="28575" cmpd="sng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3" name="Left-Right Arrow 12"/>
            <p:cNvSpPr/>
            <p:nvPr/>
          </p:nvSpPr>
          <p:spPr>
            <a:xfrm rot="5400000">
              <a:off x="6906422" y="2424504"/>
              <a:ext cx="1216152" cy="484632"/>
            </a:xfrm>
            <a:prstGeom prst="leftRightArrow">
              <a:avLst/>
            </a:prstGeom>
            <a:ln w="28575" cmpd="sng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4" name="Striped Right Arrow 13"/>
            <p:cNvSpPr/>
            <p:nvPr/>
          </p:nvSpPr>
          <p:spPr>
            <a:xfrm rot="1854941">
              <a:off x="4091838" y="2450161"/>
              <a:ext cx="1154687" cy="484632"/>
            </a:xfrm>
            <a:prstGeom prst="stripedRightArrow">
              <a:avLst/>
            </a:prstGeom>
            <a:ln w="28575" cmpd="sng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</p:spTree>
    <p:extLst>
      <p:ext uri="{BB962C8B-B14F-4D97-AF65-F5344CB8AC3E}">
        <p14:creationId xmlns:p14="http://schemas.microsoft.com/office/powerpoint/2010/main" val="520603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67109" y="159589"/>
            <a:ext cx="9601200" cy="1485900"/>
          </a:xfrm>
        </p:spPr>
        <p:txBody>
          <a:bodyPr anchor="t"/>
          <a:lstStyle/>
          <a:p>
            <a:r>
              <a:rPr lang="en-US" dirty="0" smtClean="0"/>
              <a:t>Adoption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987131"/>
            <a:ext cx="11887200" cy="48837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3657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1"/>
            <a:ext cx="9612971" cy="1376526"/>
          </a:xfrm>
        </p:spPr>
        <p:txBody>
          <a:bodyPr anchor="t"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2677887"/>
            <a:ext cx="9612971" cy="2681765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00B0F0"/>
                </a:solidFill>
              </a:rPr>
              <a:t>@davidpine7</a:t>
            </a:r>
          </a:p>
          <a:p>
            <a:r>
              <a:rPr lang="en-US" sz="4800" dirty="0"/>
              <a:t>http://davidpine.net</a:t>
            </a:r>
          </a:p>
          <a:p>
            <a:r>
              <a:rPr lang="en-US" sz="4800" dirty="0"/>
              <a:t>https://github.com/ievangelist</a:t>
            </a:r>
          </a:p>
          <a:p>
            <a:endParaRPr lang="en-US" sz="4800" dirty="0"/>
          </a:p>
        </p:txBody>
      </p:sp>
      <p:pic>
        <p:nvPicPr>
          <p:cNvPr id="4" name="Picture 2" descr="TS logo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25" y="1301361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897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3300" dirty="0" smtClean="0"/>
              <a:t>What is </a:t>
            </a:r>
            <a:r>
              <a:rPr lang="en-US" sz="3300" b="1" dirty="0" err="1" smtClean="0"/>
              <a:t>Type</a:t>
            </a:r>
            <a:r>
              <a:rPr lang="en-US" sz="3300" dirty="0" err="1" smtClean="0"/>
              <a:t>Script</a:t>
            </a:r>
            <a:r>
              <a:rPr lang="en-US" sz="3300" dirty="0" smtClean="0"/>
              <a:t>?</a:t>
            </a:r>
            <a:endParaRPr lang="en-US" sz="33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4" y="803763"/>
            <a:ext cx="6019225" cy="53313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5226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things first, 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F</a:t>
            </a:r>
            <a:r>
              <a:rPr lang="en-US" sz="2800" dirty="0" smtClean="0">
                <a:solidFill>
                  <a:schemeClr val="tx1"/>
                </a:solidFill>
              </a:rPr>
              <a:t>irst appeared on May, 23 1995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Dynamic, </a:t>
            </a:r>
            <a:r>
              <a:rPr lang="en-US" sz="2800" dirty="0" err="1" smtClean="0">
                <a:solidFill>
                  <a:schemeClr val="tx1"/>
                </a:solidFill>
              </a:rPr>
              <a:t>untyped</a:t>
            </a:r>
            <a:r>
              <a:rPr lang="en-US" sz="2800" dirty="0" smtClean="0">
                <a:solidFill>
                  <a:schemeClr val="tx1"/>
                </a:solidFill>
              </a:rPr>
              <a:t> and “interpreted” (compiled) language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It is actually named “ECMAScript”, but no one calls it that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It is the worlds third most common programming language (SQL and Java are more popular)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00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was originally developed in 10 days by Brendan </a:t>
            </a:r>
            <a:r>
              <a:rPr lang="en-US" dirty="0" err="1" smtClean="0"/>
              <a:t>Eich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https://en.wikipedia.org/wiki/JavaScript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175920" y="4301067"/>
            <a:ext cx="8534400" cy="1684865"/>
          </a:xfrm>
        </p:spPr>
        <p:txBody>
          <a:bodyPr>
            <a:noAutofit/>
          </a:bodyPr>
          <a:lstStyle/>
          <a:p>
            <a:r>
              <a:rPr lang="en-US" sz="5400" dirty="0" smtClean="0">
                <a:solidFill>
                  <a:schemeClr val="tx1"/>
                </a:solidFill>
              </a:rPr>
              <a:t>Well…</a:t>
            </a:r>
          </a:p>
          <a:p>
            <a:r>
              <a:rPr lang="en-US" sz="5400" dirty="0" smtClean="0">
                <a:solidFill>
                  <a:schemeClr val="tx1"/>
                </a:solidFill>
              </a:rPr>
              <a:t>that explains a lot!</a:t>
            </a:r>
            <a:endParaRPr lang="en-US" sz="5400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329" y="2950234"/>
            <a:ext cx="3853606" cy="303569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6180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was intended for 100 - 1,000 lines of code. Now with regularity, applications are 100,000 - 1,000,000 lines of code!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Anders Hejlsberg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1141411" y="4309694"/>
            <a:ext cx="8534400" cy="1684865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chemeClr val="tx1"/>
                </a:solidFill>
              </a:rPr>
              <a:t>JavaScript was simply </a:t>
            </a:r>
            <a:r>
              <a:rPr lang="en-US" sz="5400" u="sng" dirty="0" smtClean="0">
                <a:solidFill>
                  <a:schemeClr val="tx1"/>
                </a:solidFill>
              </a:rPr>
              <a:t>not designed to scale</a:t>
            </a:r>
            <a:r>
              <a:rPr lang="en-US" sz="5400" dirty="0" smtClean="0">
                <a:solidFill>
                  <a:schemeClr val="tx1"/>
                </a:solidFill>
              </a:rPr>
              <a:t>.</a:t>
            </a:r>
            <a:endParaRPr lang="en-US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968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646" y="914400"/>
            <a:ext cx="6019800" cy="1093304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chemeClr val="bg1"/>
                </a:solidFill>
              </a:rPr>
              <a:t>Type</a:t>
            </a:r>
            <a:r>
              <a:rPr lang="en-US" dirty="0" err="1" smtClean="0">
                <a:solidFill>
                  <a:schemeClr val="bg1"/>
                </a:solidFill>
              </a:rPr>
              <a:t>Script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494" y="2007703"/>
            <a:ext cx="4550574" cy="428095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Introduced on Oct, 1</a:t>
            </a:r>
            <a:r>
              <a:rPr lang="en-US" sz="2400" baseline="30000" dirty="0" smtClean="0">
                <a:solidFill>
                  <a:schemeClr val="tx1"/>
                </a:solidFill>
              </a:rPr>
              <a:t>st</a:t>
            </a:r>
            <a:r>
              <a:rPr lang="en-US" sz="2400" dirty="0" smtClean="0">
                <a:solidFill>
                  <a:schemeClr val="tx1"/>
                </a:solidFill>
              </a:rPr>
              <a:t> 2012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Created by </a:t>
            </a:r>
            <a:r>
              <a:rPr lang="en-US" sz="2400" dirty="0">
                <a:solidFill>
                  <a:schemeClr val="tx1"/>
                </a:solidFill>
              </a:rPr>
              <a:t>Microsoft’s Anders </a:t>
            </a:r>
            <a:r>
              <a:rPr lang="en-US" sz="2400" dirty="0" smtClean="0">
                <a:solidFill>
                  <a:schemeClr val="tx1"/>
                </a:solidFill>
              </a:rPr>
              <a:t>Hejlsberg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Anders, the original author of </a:t>
            </a:r>
            <a:r>
              <a:rPr lang="en-US" sz="2400" b="1" dirty="0" smtClean="0">
                <a:solidFill>
                  <a:schemeClr val="tx1"/>
                </a:solidFill>
              </a:rPr>
              <a:t>Turbo Pascal</a:t>
            </a:r>
            <a:r>
              <a:rPr lang="en-US" sz="2400" dirty="0" smtClean="0">
                <a:solidFill>
                  <a:schemeClr val="tx1"/>
                </a:solidFill>
              </a:rPr>
              <a:t> and the chief architect of </a:t>
            </a:r>
            <a:r>
              <a:rPr lang="en-US" sz="2400" b="1" dirty="0" smtClean="0">
                <a:solidFill>
                  <a:schemeClr val="tx1"/>
                </a:solidFill>
              </a:rPr>
              <a:t>Delphi</a:t>
            </a:r>
            <a:r>
              <a:rPr lang="en-US" sz="2400" dirty="0" smtClean="0">
                <a:solidFill>
                  <a:schemeClr val="tx1"/>
                </a:solidFill>
              </a:rPr>
              <a:t>. Currently works as the lead architect of </a:t>
            </a:r>
            <a:r>
              <a:rPr lang="en-US" sz="2400" b="1" dirty="0" smtClean="0">
                <a:solidFill>
                  <a:schemeClr val="tx1"/>
                </a:solidFill>
              </a:rPr>
              <a:t>C#</a:t>
            </a:r>
            <a:r>
              <a:rPr lang="en-US" sz="2400" dirty="0" smtClean="0">
                <a:solidFill>
                  <a:schemeClr val="tx1"/>
                </a:solidFill>
              </a:rPr>
              <a:t> and is a core developer on </a:t>
            </a:r>
            <a:r>
              <a:rPr lang="en-US" sz="2400" b="1" dirty="0" err="1" smtClean="0">
                <a:solidFill>
                  <a:schemeClr val="tx1"/>
                </a:solidFill>
              </a:rPr>
              <a:t>TypeScript</a:t>
            </a:r>
            <a:endParaRPr lang="en-US" sz="2400" dirty="0" smtClean="0">
              <a:solidFill>
                <a:schemeClr val="tx1"/>
              </a:solidFill>
            </a:endParaRPr>
          </a:p>
        </p:txBody>
      </p:sp>
      <p:pic>
        <p:nvPicPr>
          <p:cNvPr id="6" name="Picture 2" descr="Image result for anders hejlsberg"/>
          <p:cNvPicPr>
            <a:picLocks noGrp="1" noChangeAspect="1" noChangeArrowheads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1" b="12241"/>
          <a:stretch>
            <a:fillRect/>
          </a:stretch>
        </p:blipFill>
        <p:spPr bwMode="auto">
          <a:xfrm>
            <a:off x="6653552" y="1082616"/>
            <a:ext cx="4557201" cy="46927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S logo 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8892" y="692886"/>
            <a:ext cx="997176" cy="99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003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Type</a:t>
            </a:r>
            <a:r>
              <a:rPr lang="en-US" dirty="0" err="1" smtClean="0"/>
              <a:t>Script</a:t>
            </a:r>
            <a:r>
              <a:rPr lang="en-US" dirty="0" smtClean="0"/>
              <a:t>: JavaScript that scales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tx1"/>
                </a:solidFill>
              </a:rPr>
              <a:t>A typed superset of JavaScript that compiles to JavaScript</a:t>
            </a:r>
          </a:p>
          <a:p>
            <a:r>
              <a:rPr lang="en-US" sz="2400" b="1" dirty="0" err="1" smtClean="0">
                <a:solidFill>
                  <a:schemeClr val="tx1"/>
                </a:solidFill>
              </a:rPr>
              <a:t>Type</a:t>
            </a:r>
            <a:r>
              <a:rPr lang="en-US" sz="2400" dirty="0" err="1" smtClean="0">
                <a:solidFill>
                  <a:schemeClr val="tx1"/>
                </a:solidFill>
              </a:rPr>
              <a:t>Script</a:t>
            </a:r>
            <a:r>
              <a:rPr lang="en-US" sz="2400" dirty="0" smtClean="0">
                <a:solidFill>
                  <a:schemeClr val="tx1"/>
                </a:solidFill>
              </a:rPr>
              <a:t> files have the *.</a:t>
            </a:r>
            <a:r>
              <a:rPr lang="en-US" sz="2400" dirty="0" err="1" smtClean="0">
                <a:solidFill>
                  <a:schemeClr val="tx1"/>
                </a:solidFill>
              </a:rPr>
              <a:t>ts</a:t>
            </a:r>
            <a:r>
              <a:rPr lang="en-US" sz="2400" dirty="0" smtClean="0">
                <a:solidFill>
                  <a:schemeClr val="tx1"/>
                </a:solidFill>
              </a:rPr>
              <a:t> file extension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Backwards compatibility to ECMAScript 3 (ES3)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Any browser, any host and OS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Modern (Node.js and Visual Studio/Code Tooling)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Open Source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Supports Latest JavaScript features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764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19247</TotalTime>
  <Words>682</Words>
  <Application>Microsoft Office PowerPoint</Application>
  <PresentationFormat>Widescreen</PresentationFormat>
  <Paragraphs>151</Paragraphs>
  <Slides>36</Slides>
  <Notes>6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Arial</vt:lpstr>
      <vt:lpstr>Calibri</vt:lpstr>
      <vt:lpstr>Consolas</vt:lpstr>
      <vt:lpstr>Corbel</vt:lpstr>
      <vt:lpstr>Franklin Gothic Book</vt:lpstr>
      <vt:lpstr>Segoe UI</vt:lpstr>
      <vt:lpstr>Wingdings 2</vt:lpstr>
      <vt:lpstr>Crop</vt:lpstr>
      <vt:lpstr>PowerPoint Presentation</vt:lpstr>
      <vt:lpstr>Agenda</vt:lpstr>
      <vt:lpstr>PowerPoint Presentation</vt:lpstr>
      <vt:lpstr>What</vt:lpstr>
      <vt:lpstr>First things first, JavaScript</vt:lpstr>
      <vt:lpstr>JavaScript was originally developed in 10 days by Brendan Eich</vt:lpstr>
      <vt:lpstr>JavaScript was intended for 100 - 1,000 lines of code. Now with regularity, applications are 100,000 - 1,000,000 lines of code!</vt:lpstr>
      <vt:lpstr>TypeScript</vt:lpstr>
      <vt:lpstr>TypeScript: JavaScript that scales</vt:lpstr>
      <vt:lpstr>PowerPoint Presentation</vt:lpstr>
      <vt:lpstr>Why</vt:lpstr>
      <vt:lpstr>The feature gap</vt:lpstr>
      <vt:lpstr>PowerPoint Presentation</vt:lpstr>
      <vt:lpstr>5) Compatibility</vt:lpstr>
      <vt:lpstr>PowerPoint Presentation</vt:lpstr>
      <vt:lpstr>4) Tooling</vt:lpstr>
      <vt:lpstr>Supported Tooling</vt:lpstr>
      <vt:lpstr>PowerPoint Presentation</vt:lpstr>
      <vt:lpstr>3) Open Source</vt:lpstr>
      <vt:lpstr>PowerPoint Presentation</vt:lpstr>
      <vt:lpstr>2) Static Typing / Type System</vt:lpstr>
      <vt:lpstr>1) Compilation</vt:lpstr>
      <vt:lpstr>How do you comfort a Javascript Bug</vt:lpstr>
      <vt:lpstr>Peripheral reasons</vt:lpstr>
      <vt:lpstr>PowerPoint Presentation</vt:lpstr>
      <vt:lpstr>PowerPoint Presentation</vt:lpstr>
      <vt:lpstr>When a Javascript Date has gone bad</vt:lpstr>
      <vt:lpstr>How</vt:lpstr>
      <vt:lpstr>Basic Types</vt:lpstr>
      <vt:lpstr>Basic Types</vt:lpstr>
      <vt:lpstr>Basic Types</vt:lpstr>
      <vt:lpstr>Basic Types</vt:lpstr>
      <vt:lpstr>PowerPoint Presentation</vt:lpstr>
      <vt:lpstr>File Extensions</vt:lpstr>
      <vt:lpstr>Adoption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TypeScript</dc:title>
  <dc:creator>David Pine</dc:creator>
  <cp:lastModifiedBy>David Pine</cp:lastModifiedBy>
  <cp:revision>98</cp:revision>
  <dcterms:created xsi:type="dcterms:W3CDTF">2017-04-15T01:21:00Z</dcterms:created>
  <dcterms:modified xsi:type="dcterms:W3CDTF">2017-09-27T18:19:48Z</dcterms:modified>
</cp:coreProperties>
</file>

<file path=docProps/thumbnail.jpeg>
</file>